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48" y="-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7CF0-7E1D-4489-BC8D-70E5F599A702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D400-6BDD-4AE2-8C55-59BB1E68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Image Detai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6200" y="4953001"/>
            <a:ext cx="1600200" cy="120502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0" y="45836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Geography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172200"/>
            <a:ext cx="3352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Palatino Linotype" pitchFamily="18" charset="0"/>
              </a:rPr>
              <a:t>Spain is a Peninsula. Southern Europe had many peninsulas. </a:t>
            </a:r>
          </a:p>
          <a:p>
            <a:endParaRPr lang="en-US" sz="1100" b="1" dirty="0" smtClean="0">
              <a:latin typeface="Palatino Linotyp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53200"/>
            <a:ext cx="6172200" cy="76944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 smtClean="0">
                <a:latin typeface="Palatino Linotype" pitchFamily="18" charset="0"/>
              </a:rPr>
              <a:t>What is a peninsula?</a:t>
            </a:r>
          </a:p>
          <a:p>
            <a:pPr marL="228600" indent="-228600">
              <a:buAutoNum type="arabicPeriod"/>
            </a:pPr>
            <a:endParaRPr lang="en-US" sz="1100" dirty="0" smtClean="0">
              <a:latin typeface="Palatino Linotype" pitchFamily="18" charset="0"/>
            </a:endParaRPr>
          </a:p>
          <a:p>
            <a:pPr marL="228600" indent="-228600">
              <a:buAutoNum type="arabicPeriod"/>
            </a:pPr>
            <a:r>
              <a:rPr lang="en-US" sz="1100" dirty="0" smtClean="0">
                <a:latin typeface="Palatino Linotype" pitchFamily="18" charset="0"/>
              </a:rPr>
              <a:t>Because they lived on a peninsula, how did people live?</a:t>
            </a:r>
            <a:endParaRPr lang="en-US" sz="1100" dirty="0" smtClean="0">
              <a:latin typeface="Palatino Linotype" pitchFamily="18" charset="0"/>
            </a:endParaRPr>
          </a:p>
          <a:p>
            <a:pPr marL="228600" indent="-228600">
              <a:buAutoNum type="arabicPeriod"/>
            </a:pPr>
            <a:endParaRPr lang="en-US" sz="1100" dirty="0" smtClean="0">
              <a:latin typeface="Palatino Linotype" pitchFamily="18" charset="0"/>
            </a:endParaRPr>
          </a:p>
          <a:p>
            <a:pPr marL="228600" indent="-228600">
              <a:buAutoNum type="arabicPeriod"/>
            </a:pPr>
            <a:endParaRPr lang="en-US" sz="1100" dirty="0" smtClean="0">
              <a:latin typeface="Palatino Linotype" pitchFamily="18" charset="0"/>
            </a:endParaRPr>
          </a:p>
          <a:p>
            <a:pPr marL="228600" indent="-228600">
              <a:buAutoNum type="arabicPeriod"/>
            </a:pPr>
            <a:endParaRPr lang="en-US" sz="1100" dirty="0" smtClean="0">
              <a:latin typeface="Palatino Linotyp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76962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Palatino Linotype" pitchFamily="18" charset="0"/>
              </a:rPr>
              <a:t>Northern Europe was full of plains.</a:t>
            </a:r>
          </a:p>
          <a:p>
            <a:endParaRPr lang="en-US" sz="1100" b="1" dirty="0" smtClean="0">
              <a:latin typeface="Palatino Linotype" pitchFamily="18" charset="0"/>
            </a:endParaRPr>
          </a:p>
          <a:p>
            <a:pPr marL="228600" indent="-228600">
              <a:buAutoNum type="arabicPeriod"/>
            </a:pPr>
            <a:r>
              <a:rPr lang="en-US" sz="1100" dirty="0" smtClean="0">
                <a:latin typeface="Palatino Linotype" pitchFamily="18" charset="0"/>
              </a:rPr>
              <a:t>What is a plain? </a:t>
            </a:r>
          </a:p>
          <a:p>
            <a:pPr marL="228600" indent="-228600">
              <a:buAutoNum type="arabicPeriod"/>
            </a:pPr>
            <a:endParaRPr lang="en-US" sz="1100" dirty="0" smtClean="0">
              <a:latin typeface="Palatino Linotype" pitchFamily="18" charset="0"/>
            </a:endParaRPr>
          </a:p>
          <a:p>
            <a:pPr marL="228600" indent="-228600">
              <a:buAutoNum type="arabicPeriod"/>
            </a:pPr>
            <a:endParaRPr lang="en-US" sz="1100" dirty="0" smtClean="0">
              <a:latin typeface="Palatino Linotype" pitchFamily="18" charset="0"/>
            </a:endParaRPr>
          </a:p>
          <a:p>
            <a:pPr marL="228600" indent="-228600">
              <a:buAutoNum type="arabicPeriod"/>
            </a:pPr>
            <a:r>
              <a:rPr lang="en-US" sz="1100" dirty="0" smtClean="0">
                <a:latin typeface="Palatino Linotype" pitchFamily="18" charset="0"/>
              </a:rPr>
              <a:t>Because they lived on plains, how did people live?</a:t>
            </a:r>
            <a:r>
              <a:rPr lang="en-US" sz="1100" b="1" dirty="0" smtClean="0">
                <a:latin typeface="Palatino Linotype" pitchFamily="18" charset="0"/>
              </a:rPr>
              <a:t> </a:t>
            </a:r>
            <a:endParaRPr lang="en-US" sz="1100" b="1" dirty="0" smtClean="0">
              <a:latin typeface="Palatino Linotyp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600813"/>
            <a:ext cx="3429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Catholic Church </a:t>
            </a:r>
          </a:p>
          <a:p>
            <a:r>
              <a:rPr lang="en-US" sz="1200" b="1" dirty="0" smtClean="0">
                <a:latin typeface="Palatino Linotype" pitchFamily="18" charset="0"/>
              </a:rPr>
              <a:t>(14) Who led the Catholic </a:t>
            </a:r>
            <a:r>
              <a:rPr lang="en-US" sz="1200" b="1" dirty="0" smtClean="0">
                <a:latin typeface="Palatino Linotype" pitchFamily="18" charset="0"/>
              </a:rPr>
              <a:t>Church? _______________________________________ (</a:t>
            </a:r>
            <a:r>
              <a:rPr lang="en-US" sz="1200" b="1" dirty="0" smtClean="0">
                <a:latin typeface="Palatino Linotype" pitchFamily="18" charset="0"/>
              </a:rPr>
              <a:t>15)</a:t>
            </a:r>
            <a:r>
              <a:rPr lang="en-US" sz="1200" b="1" dirty="0" smtClean="0">
                <a:latin typeface="Palatino Linotype" pitchFamily="18" charset="0"/>
              </a:rPr>
              <a:t> </a:t>
            </a:r>
            <a:r>
              <a:rPr lang="en-US" sz="1200" b="1" dirty="0" smtClean="0">
                <a:latin typeface="Palatino Linotype" pitchFamily="18" charset="0"/>
              </a:rPr>
              <a:t>How did the Catholic Church influence education</a:t>
            </a:r>
            <a:r>
              <a:rPr lang="en-US" sz="1200" b="1" dirty="0" smtClean="0">
                <a:latin typeface="Palatino Linotype" pitchFamily="18" charset="0"/>
              </a:rPr>
              <a:t>?______________ </a:t>
            </a:r>
            <a:r>
              <a:rPr lang="en-US" sz="1200" dirty="0" smtClean="0">
                <a:latin typeface="Palatino Linotype" pitchFamily="18" charset="0"/>
              </a:rPr>
              <a:t>_________________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 smtClean="0">
                <a:latin typeface="Palatino Linotype" pitchFamily="18" charset="0"/>
              </a:rPr>
              <a:t>      ______________________________________</a:t>
            </a:r>
          </a:p>
          <a:p>
            <a:r>
              <a:rPr lang="en-US" sz="1200" b="1" dirty="0" smtClean="0">
                <a:latin typeface="Palatino Linotype" pitchFamily="18" charset="0"/>
              </a:rPr>
              <a:t>(16)</a:t>
            </a:r>
            <a:r>
              <a:rPr lang="en-US" sz="1200" b="1" dirty="0" smtClean="0">
                <a:latin typeface="Palatino Linotype" pitchFamily="18" charset="0"/>
              </a:rPr>
              <a:t> How did the Catholic </a:t>
            </a:r>
            <a:r>
              <a:rPr lang="en-US" sz="1200" b="1" dirty="0" smtClean="0">
                <a:latin typeface="Palatino Linotype" pitchFamily="18" charset="0"/>
              </a:rPr>
              <a:t>Church influence art? </a:t>
            </a:r>
          </a:p>
          <a:p>
            <a:endParaRPr lang="en-US" sz="1200" b="1" dirty="0" smtClean="0">
              <a:latin typeface="Palatino Linotype" pitchFamily="18" charset="0"/>
            </a:endParaRPr>
          </a:p>
          <a:p>
            <a:r>
              <a:rPr lang="en-US" sz="1200" dirty="0" smtClean="0">
                <a:latin typeface="Palatino Linotype" pitchFamily="18" charset="0"/>
              </a:rPr>
              <a:t>        a.</a:t>
            </a:r>
            <a:r>
              <a:rPr lang="en-US" sz="1200" dirty="0" smtClean="0">
                <a:latin typeface="Palatino Linotype" pitchFamily="18" charset="0"/>
              </a:rPr>
              <a:t> The </a:t>
            </a:r>
            <a:r>
              <a:rPr lang="en-US" sz="1200" dirty="0" smtClean="0">
                <a:latin typeface="Palatino Linotype" pitchFamily="18" charset="0"/>
              </a:rPr>
              <a:t>Pope created most of the art</a:t>
            </a:r>
            <a:endParaRPr lang="en-US" sz="1200" dirty="0" smtClean="0">
              <a:latin typeface="Palatino Linotype" pitchFamily="18" charset="0"/>
            </a:endParaRPr>
          </a:p>
          <a:p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 smtClean="0">
                <a:latin typeface="Palatino Linotype" pitchFamily="18" charset="0"/>
              </a:rPr>
              <a:t>       b. the</a:t>
            </a:r>
            <a:r>
              <a:rPr lang="en-US" sz="1200" dirty="0" smtClean="0">
                <a:latin typeface="Palatino Linotype" pitchFamily="18" charset="0"/>
              </a:rPr>
              <a:t> Church forbid art to be created at all</a:t>
            </a:r>
          </a:p>
          <a:p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 smtClean="0">
                <a:latin typeface="Palatino Linotype" pitchFamily="18" charset="0"/>
              </a:rPr>
              <a:t>       c.</a:t>
            </a:r>
            <a:r>
              <a:rPr lang="en-US" sz="1200" dirty="0" smtClean="0">
                <a:latin typeface="Palatino Linotype" pitchFamily="18" charset="0"/>
              </a:rPr>
              <a:t> most art of the </a:t>
            </a:r>
            <a:r>
              <a:rPr lang="en-US" sz="1200" dirty="0" smtClean="0">
                <a:latin typeface="Palatino Linotype" pitchFamily="18" charset="0"/>
              </a:rPr>
              <a:t>Middle Ages was about religious subjects</a:t>
            </a:r>
            <a:endParaRPr lang="en-US" sz="1200" dirty="0" smtClean="0">
              <a:latin typeface="Palatino Linotype" pitchFamily="18" charset="0"/>
            </a:endParaRPr>
          </a:p>
          <a:p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 smtClean="0">
                <a:latin typeface="Palatino Linotype" pitchFamily="18" charset="0"/>
              </a:rPr>
              <a:t>       d. the</a:t>
            </a:r>
            <a:r>
              <a:rPr lang="en-US" sz="1200" dirty="0" smtClean="0">
                <a:latin typeface="Palatino Linotype" pitchFamily="18" charset="0"/>
              </a:rPr>
              <a:t> Catholic Church gave the power to the king to create as many art pieces as possible</a:t>
            </a:r>
          </a:p>
          <a:p>
            <a:endParaRPr lang="en-US" dirty="0">
              <a:latin typeface="Algerian" pitchFamily="8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-228599" y="153888"/>
            <a:ext cx="3429000" cy="4388823"/>
            <a:chOff x="0" y="108466"/>
            <a:chExt cx="3429000" cy="4388823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108466"/>
              <a:ext cx="3429000" cy="4388823"/>
              <a:chOff x="0" y="0"/>
              <a:chExt cx="3429000" cy="4388823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0" y="3496271"/>
                <a:ext cx="34290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Algerian" pitchFamily="82" charset="0"/>
                  </a:rPr>
                  <a:t>Medieval Europe and the Middle Ages </a:t>
                </a:r>
              </a:p>
              <a:p>
                <a:pPr algn="ctr"/>
                <a:endParaRPr lang="en-US" sz="1200" dirty="0" smtClean="0">
                  <a:latin typeface="Palatino Linotype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3429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latin typeface="Algerian" pitchFamily="82" charset="0"/>
                  </a:rPr>
                  <a:t>passport</a:t>
                </a:r>
              </a:p>
            </p:txBody>
          </p:sp>
        </p:grpSp>
        <p:pic>
          <p:nvPicPr>
            <p:cNvPr id="11272" name="Picture 8" descr="Image Detai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817562"/>
              <a:ext cx="2910646" cy="2459038"/>
            </a:xfrm>
            <a:prstGeom prst="rect">
              <a:avLst/>
            </a:prstGeom>
            <a:noFill/>
          </p:spPr>
        </p:pic>
      </p:grpSp>
      <p:sp>
        <p:nvSpPr>
          <p:cNvPr id="26" name="TextBox 25"/>
          <p:cNvSpPr txBox="1"/>
          <p:nvPr/>
        </p:nvSpPr>
        <p:spPr>
          <a:xfrm rot="10800000">
            <a:off x="3657600" y="748604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Palatino Linotype" pitchFamily="18" charset="0"/>
              </a:rPr>
              <a:t>Unit 2  </a:t>
            </a:r>
            <a:r>
              <a:rPr lang="en-US" sz="1200" b="1" dirty="0" smtClean="0">
                <a:latin typeface="Palatino Linotype" pitchFamily="18" charset="0"/>
              </a:rPr>
              <a:t>–</a:t>
            </a:r>
            <a:r>
              <a:rPr lang="en-US" sz="1200" b="1" dirty="0" smtClean="0">
                <a:latin typeface="Palatino Linotype" pitchFamily="18" charset="0"/>
              </a:rPr>
              <a:t> Medieval Europe </a:t>
            </a:r>
          </a:p>
          <a:p>
            <a:pPr algn="ctr"/>
            <a:r>
              <a:rPr lang="en-US" sz="1200" b="1" dirty="0" smtClean="0">
                <a:latin typeface="Palatino Linotype" pitchFamily="18" charset="0"/>
              </a:rPr>
              <a:t>California Standard </a:t>
            </a:r>
            <a:r>
              <a:rPr lang="en-US" sz="1200" b="1" dirty="0" smtClean="0">
                <a:latin typeface="Palatino Linotype" pitchFamily="18" charset="0"/>
              </a:rPr>
              <a:t>761</a:t>
            </a:r>
            <a:endParaRPr lang="en-US" sz="1200" b="1" dirty="0" smtClean="0">
              <a:latin typeface="Palatino Linotype" pitchFamily="18" charset="0"/>
            </a:endParaRPr>
          </a:p>
          <a:p>
            <a:pPr algn="ctr"/>
            <a:r>
              <a:rPr lang="en-US" sz="1200" b="1" dirty="0" smtClean="0">
                <a:latin typeface="Palatino Linotype" pitchFamily="18" charset="0"/>
              </a:rPr>
              <a:t>Review Passport</a:t>
            </a:r>
          </a:p>
          <a:p>
            <a:pPr algn="ctr"/>
            <a:endParaRPr lang="en-US" sz="1200" b="1" dirty="0">
              <a:latin typeface="Palatino Linotype" pitchFamily="18" charset="0"/>
            </a:endParaRPr>
          </a:p>
          <a:p>
            <a:r>
              <a:rPr lang="en-US" sz="1200" dirty="0" smtClean="0">
                <a:latin typeface="Palatino Linotype" pitchFamily="18" charset="0"/>
              </a:rPr>
              <a:t>Name ________________________________</a:t>
            </a:r>
          </a:p>
          <a:p>
            <a:endParaRPr lang="en-US" sz="1200" dirty="0">
              <a:latin typeface="Palatino Linotype" pitchFamily="18" charset="0"/>
            </a:endParaRPr>
          </a:p>
          <a:p>
            <a:r>
              <a:rPr lang="en-US" sz="1200" dirty="0" smtClean="0">
                <a:latin typeface="Palatino Linotype" pitchFamily="18" charset="0"/>
              </a:rPr>
              <a:t>Date ________________ Period ___________</a:t>
            </a:r>
            <a:endParaRPr lang="en-US" sz="1200" dirty="0">
              <a:latin typeface="Palatino Linotype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038600" y="2209800"/>
            <a:ext cx="2475200" cy="14795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7620000"/>
            <a:ext cx="1708688" cy="1244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 rot="10800000">
            <a:off x="152400" y="-152400"/>
            <a:ext cx="3200400" cy="457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itchFamily="2" charset="2"/>
              <a:buAutoNum type="arabicParenBoth" startAt="3"/>
            </a:pPr>
            <a:endParaRPr lang="en-US" sz="1100" b="1" dirty="0" smtClean="0">
              <a:latin typeface="Palatino Linotype" pitchFamily="18" charset="0"/>
            </a:endParaRPr>
          </a:p>
          <a:p>
            <a:pPr marL="228600" indent="-228600">
              <a:buFont typeface="Wingdings" pitchFamily="2" charset="2"/>
              <a:buAutoNum type="arabicParenBoth" startAt="3"/>
            </a:pPr>
            <a:r>
              <a:rPr lang="en-US" sz="1100" b="1" dirty="0" smtClean="0">
                <a:latin typeface="Palatino Linotype" pitchFamily="18" charset="0"/>
              </a:rPr>
              <a:t>After Rome fell, Europe was divided into many Kingdoms. What was one political problem because of this? </a:t>
            </a:r>
          </a:p>
          <a:p>
            <a:pPr marL="228600" indent="-228600">
              <a:buFont typeface="Wingdings" pitchFamily="2" charset="2"/>
              <a:buAutoNum type="arabicParenBoth" startAt="3"/>
            </a:pPr>
            <a:endParaRPr lang="en-US" sz="1100" b="1" dirty="0" smtClean="0">
              <a:latin typeface="Palatino Linotype" pitchFamily="18" charset="0"/>
            </a:endParaRPr>
          </a:p>
          <a:p>
            <a:pPr marL="228600" indent="-228600">
              <a:buFont typeface="Wingdings" pitchFamily="2" charset="2"/>
              <a:buAutoNum type="arabicParenBoth" startAt="3"/>
            </a:pPr>
            <a:endParaRPr lang="en-US" sz="1100" b="1" dirty="0" smtClean="0">
              <a:latin typeface="Palatino Linotype" pitchFamily="18" charset="0"/>
            </a:endParaRPr>
          </a:p>
          <a:p>
            <a:pPr marL="228600" indent="-228600">
              <a:buFont typeface="Wingdings" pitchFamily="2" charset="2"/>
              <a:buAutoNum type="arabicParenBoth" startAt="3"/>
            </a:pPr>
            <a:r>
              <a:rPr lang="en-US" sz="1100" b="1" dirty="0" smtClean="0">
                <a:latin typeface="Palatino Linotype" pitchFamily="18" charset="0"/>
              </a:rPr>
              <a:t>What was the purpose of Feudalism?</a:t>
            </a:r>
          </a:p>
          <a:p>
            <a:pPr marL="228600" indent="-228600">
              <a:lnSpc>
                <a:spcPct val="150000"/>
              </a:lnSpc>
            </a:pPr>
            <a:r>
              <a:rPr lang="en-US" sz="1100" dirty="0" smtClean="0">
                <a:latin typeface="Palatino Linotype" pitchFamily="18" charset="0"/>
              </a:rPr>
              <a:t>	______________________________________ </a:t>
            </a:r>
            <a:r>
              <a:rPr lang="en-US" sz="1100" dirty="0" smtClean="0">
                <a:latin typeface="Palatino Linotype" pitchFamily="18" charset="0"/>
              </a:rPr>
              <a:t>_______________________________________</a:t>
            </a:r>
            <a:endParaRPr lang="en-US" sz="1100" dirty="0" smtClean="0">
              <a:latin typeface="Palatino Linotype" pitchFamily="18" charset="0"/>
            </a:endParaRPr>
          </a:p>
          <a:p>
            <a:pPr marL="228600" indent="-228600">
              <a:lnSpc>
                <a:spcPct val="150000"/>
              </a:lnSpc>
            </a:pPr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r>
              <a:rPr lang="en-US" sz="1100" b="1" dirty="0" smtClean="0">
                <a:latin typeface="Palatino Linotype" pitchFamily="18" charset="0"/>
              </a:rPr>
              <a:t>(5)</a:t>
            </a:r>
            <a:r>
              <a:rPr lang="en-US" sz="1100" b="1" dirty="0" smtClean="0">
                <a:latin typeface="Palatino Linotype" pitchFamily="18" charset="0"/>
              </a:rPr>
              <a:t> </a:t>
            </a:r>
            <a:r>
              <a:rPr lang="en-US" sz="1100" b="1" dirty="0" smtClean="0">
                <a:latin typeface="Palatino Linotype" pitchFamily="18" charset="0"/>
              </a:rPr>
              <a:t>Write the names of each person in the Feudal System. Write their MAIN ROLE.</a:t>
            </a:r>
          </a:p>
          <a:p>
            <a:pPr marL="228600" indent="-228600"/>
            <a:endParaRPr lang="en-US" sz="1100" b="1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 smtClean="0">
              <a:latin typeface="Palatino Linotype" pitchFamily="18" charset="0"/>
            </a:endParaRPr>
          </a:p>
          <a:p>
            <a:pPr marL="228600" indent="-228600"/>
            <a:endParaRPr lang="en-US" sz="1100" dirty="0">
              <a:latin typeface="Palatino Linotype" pitchFamily="18" charset="0"/>
            </a:endParaRPr>
          </a:p>
          <a:p>
            <a:endParaRPr lang="en-US" sz="1100" dirty="0" smtClean="0">
              <a:latin typeface="Palatino Linotype" pitchFamily="18" charset="0"/>
            </a:endParaRPr>
          </a:p>
        </p:txBody>
      </p:sp>
      <p:grpSp>
        <p:nvGrpSpPr>
          <p:cNvPr id="4" name="Group 20"/>
          <p:cNvGrpSpPr/>
          <p:nvPr/>
        </p:nvGrpSpPr>
        <p:grpSpPr>
          <a:xfrm>
            <a:off x="0" y="4582954"/>
            <a:ext cx="3429000" cy="5382371"/>
            <a:chOff x="3429000" y="0"/>
            <a:chExt cx="3429000" cy="5382371"/>
          </a:xfrm>
        </p:grpSpPr>
        <p:sp>
          <p:nvSpPr>
            <p:cNvPr id="19" name="TextBox 18"/>
            <p:cNvSpPr txBox="1"/>
            <p:nvPr/>
          </p:nvSpPr>
          <p:spPr>
            <a:xfrm>
              <a:off x="3429000" y="0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lgerian" pitchFamily="82" charset="0"/>
                </a:rPr>
                <a:t>Kings Vs. Popes</a:t>
              </a:r>
              <a:endParaRPr lang="en-US" dirty="0">
                <a:latin typeface="Algerian" pitchFamily="8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29000" y="381000"/>
              <a:ext cx="3200400" cy="5001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50000"/>
                </a:lnSpc>
                <a:buFont typeface="Wingdings" pitchFamily="2" charset="2"/>
                <a:buAutoNum type="arabicParenBoth" startAt="5"/>
              </a:pPr>
              <a:r>
                <a:rPr lang="en-US" sz="1100" b="1" dirty="0" smtClean="0">
                  <a:latin typeface="Palatino Linotype" pitchFamily="18" charset="0"/>
                </a:rPr>
                <a:t>What happened between Charlemagne and Pope Leo III?___________________________ </a:t>
              </a:r>
              <a:r>
                <a:rPr lang="en-US" sz="1100" dirty="0" smtClean="0">
                  <a:latin typeface="Palatino Linotype" pitchFamily="18" charset="0"/>
                </a:rPr>
                <a:t>_____________________________________________________________________________________________________________________</a:t>
              </a:r>
              <a:endParaRPr lang="en-US" sz="1100" dirty="0" smtClean="0">
                <a:latin typeface="Palatino Linotype" pitchFamily="18" charset="0"/>
              </a:endParaRPr>
            </a:p>
            <a:p>
              <a:pPr marL="228600" indent="-228600">
                <a:buFont typeface="Wingdings" pitchFamily="2" charset="2"/>
                <a:buAutoNum type="arabicParenBoth" startAt="5"/>
              </a:pPr>
              <a:r>
                <a:rPr lang="en-US" sz="1100" b="1" dirty="0" smtClean="0">
                  <a:latin typeface="Palatino Linotype" pitchFamily="18" charset="0"/>
                </a:rPr>
                <a:t>What happened between King Henry IV and Pope Gregory VII?</a:t>
              </a:r>
            </a:p>
            <a:p>
              <a:pPr marL="228600" indent="-228600">
                <a:lnSpc>
                  <a:spcPct val="150000"/>
                </a:lnSpc>
              </a:pPr>
              <a:r>
                <a:rPr lang="en-US" sz="1100" dirty="0" smtClean="0">
                  <a:latin typeface="Palatino Linotype" pitchFamily="18" charset="0"/>
                </a:rPr>
                <a:t>       _______________________________________ _____________________________________________________________________________________________________________________</a:t>
              </a:r>
            </a:p>
            <a:p>
              <a:pPr marL="228600" indent="-228600"/>
              <a:r>
                <a:rPr lang="en-US" sz="1100" b="1" dirty="0" smtClean="0">
                  <a:latin typeface="Palatino Linotype" pitchFamily="18" charset="0"/>
                </a:rPr>
                <a:t>(7) </a:t>
              </a:r>
              <a:r>
                <a:rPr lang="en-US" sz="1100" b="1" dirty="0" smtClean="0">
                  <a:latin typeface="Palatino Linotype" pitchFamily="18" charset="0"/>
                </a:rPr>
                <a:t> As a result of </a:t>
              </a:r>
              <a:r>
                <a:rPr lang="en-US" sz="1100" b="1" dirty="0" smtClean="0">
                  <a:latin typeface="Palatino Linotype" pitchFamily="18" charset="0"/>
                </a:rPr>
                <a:t>both these events, who gained power and who lost power?</a:t>
              </a:r>
              <a:endParaRPr lang="en-US" sz="1100" b="1" dirty="0" smtClean="0">
                <a:latin typeface="Palatino Linotype" pitchFamily="18" charset="0"/>
              </a:endParaRPr>
            </a:p>
            <a:p>
              <a:pPr marL="228600" indent="-228600">
                <a:lnSpc>
                  <a:spcPct val="150000"/>
                </a:lnSpc>
              </a:pPr>
              <a:r>
                <a:rPr lang="en-US" sz="1100" dirty="0" smtClean="0">
                  <a:latin typeface="Palatino Linotype" pitchFamily="18" charset="0"/>
                </a:rPr>
                <a:t>	_______________________________________ </a:t>
              </a:r>
              <a:r>
                <a:rPr lang="en-US" sz="1100" dirty="0" smtClean="0">
                  <a:latin typeface="Palatino Linotype" pitchFamily="18" charset="0"/>
                </a:rPr>
                <a:t>_______________________________________</a:t>
              </a:r>
              <a:endParaRPr lang="en-US" sz="1100" dirty="0" smtClean="0">
                <a:latin typeface="Palatino Linotype" pitchFamily="18" charset="0"/>
              </a:endParaRPr>
            </a:p>
            <a:p>
              <a:pPr marL="228600" indent="-228600">
                <a:lnSpc>
                  <a:spcPct val="150000"/>
                </a:lnSpc>
              </a:pPr>
              <a:r>
                <a:rPr lang="en-US" sz="1100" dirty="0" smtClean="0">
                  <a:latin typeface="Palatino Linotype" pitchFamily="18" charset="0"/>
                </a:rPr>
                <a:t>	_______________________________________ </a:t>
              </a:r>
              <a:r>
                <a:rPr lang="en-US" sz="1100" dirty="0" smtClean="0">
                  <a:latin typeface="Palatino Linotype" pitchFamily="18" charset="0"/>
                </a:rPr>
                <a:t>_______________________________________</a:t>
              </a:r>
            </a:p>
            <a:p>
              <a:pPr marL="228600" indent="-228600">
                <a:lnSpc>
                  <a:spcPct val="150000"/>
                </a:lnSpc>
              </a:pPr>
              <a:endParaRPr lang="en-US" sz="1100" dirty="0" smtClean="0">
                <a:latin typeface="Palatino Linotype" pitchFamily="18" charset="0"/>
              </a:endParaRPr>
            </a:p>
            <a:p>
              <a:pPr marL="228600" indent="-228600">
                <a:buAutoNum type="arabicParenBoth" startAt="5"/>
              </a:pPr>
              <a:endParaRPr lang="en-US" sz="1100" dirty="0" smtClean="0">
                <a:latin typeface="Palatino Linotype" pitchFamily="18" charset="0"/>
              </a:endParaRPr>
            </a:p>
            <a:p>
              <a:pPr marL="228600" indent="-228600">
                <a:buAutoNum type="arabicParenBoth" startAt="5"/>
              </a:pPr>
              <a:endParaRPr lang="en-US" sz="1100" dirty="0">
                <a:latin typeface="Palatino Linotype" pitchFamily="18" charset="0"/>
              </a:endParaRPr>
            </a:p>
            <a:p>
              <a:pPr marL="228600" indent="-228600"/>
              <a:endParaRPr lang="en-US" sz="1100" dirty="0">
                <a:latin typeface="Palatino Linotype" pitchFamily="18" charset="0"/>
              </a:endParaRPr>
            </a:p>
            <a:p>
              <a:endParaRPr lang="en-US" sz="1100" dirty="0" smtClean="0">
                <a:latin typeface="Palatino Linotype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05200" y="4572000"/>
            <a:ext cx="3429000" cy="4891416"/>
            <a:chOff x="3429000" y="4572000"/>
            <a:chExt cx="3429000" cy="4891416"/>
          </a:xfrm>
        </p:grpSpPr>
        <p:sp>
          <p:nvSpPr>
            <p:cNvPr id="21" name="TextBox 20"/>
            <p:cNvSpPr txBox="1"/>
            <p:nvPr/>
          </p:nvSpPr>
          <p:spPr>
            <a:xfrm>
              <a:off x="3429000" y="4572000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lgerian" pitchFamily="82" charset="0"/>
                </a:rPr>
                <a:t>The</a:t>
              </a:r>
              <a:r>
                <a:rPr lang="en-US" dirty="0" smtClean="0">
                  <a:latin typeface="Algerian" pitchFamily="82" charset="0"/>
                </a:rPr>
                <a:t> </a:t>
              </a:r>
              <a:r>
                <a:rPr lang="en-US" dirty="0" smtClean="0">
                  <a:latin typeface="Algerian" pitchFamily="82" charset="0"/>
                </a:rPr>
                <a:t>Magna </a:t>
              </a:r>
              <a:r>
                <a:rPr lang="en-US" dirty="0" err="1" smtClean="0">
                  <a:latin typeface="Algerian" pitchFamily="82" charset="0"/>
                </a:rPr>
                <a:t>Carta</a:t>
              </a:r>
              <a:endParaRPr lang="en-US" dirty="0">
                <a:latin typeface="Algerian" pitchFamily="8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81400" y="4800600"/>
              <a:ext cx="3200400" cy="4662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ct val="150000"/>
                </a:lnSpc>
              </a:pPr>
              <a:r>
                <a:rPr lang="en-US" sz="1100" dirty="0" smtClean="0">
                  <a:latin typeface="Palatino Linotype" pitchFamily="18" charset="0"/>
                </a:rPr>
                <a:t>Which King signed the Magna </a:t>
              </a:r>
              <a:r>
                <a:rPr lang="en-US" sz="1100" dirty="0" err="1" smtClean="0">
                  <a:latin typeface="Palatino Linotype" pitchFamily="18" charset="0"/>
                </a:rPr>
                <a:t>Carta</a:t>
              </a:r>
              <a:r>
                <a:rPr lang="en-US" sz="1100" dirty="0" smtClean="0">
                  <a:latin typeface="Palatino Linotype" pitchFamily="18" charset="0"/>
                </a:rPr>
                <a:t>? __________</a:t>
              </a:r>
            </a:p>
            <a:p>
              <a:pPr>
                <a:lnSpc>
                  <a:spcPct val="150000"/>
                </a:lnSpc>
              </a:pPr>
              <a:r>
                <a:rPr lang="en-US" sz="1100" dirty="0" smtClean="0">
                  <a:latin typeface="Palatino Linotype" pitchFamily="18" charset="0"/>
                </a:rPr>
                <a:t>What was the purpose of the Magna </a:t>
              </a:r>
              <a:r>
                <a:rPr lang="en-US" sz="1100" dirty="0" err="1" smtClean="0">
                  <a:latin typeface="Palatino Linotype" pitchFamily="18" charset="0"/>
                </a:rPr>
                <a:t>Carta</a:t>
              </a:r>
              <a:r>
                <a:rPr lang="en-US" sz="1100" dirty="0" smtClean="0">
                  <a:latin typeface="Palatino Linotype" pitchFamily="18" charset="0"/>
                </a:rPr>
                <a:t>?	_____________________________________________________________________________________ </a:t>
              </a:r>
              <a:endParaRPr lang="en-US" sz="1100" dirty="0" smtClean="0">
                <a:latin typeface="Palatino Linotype" pitchFamily="18" charset="0"/>
              </a:endParaRPr>
            </a:p>
            <a:p>
              <a:pPr marL="228600" indent="-228600"/>
              <a:r>
                <a:rPr lang="en-US" sz="1100" dirty="0" smtClean="0">
                  <a:latin typeface="Palatino Linotype" pitchFamily="18" charset="0"/>
                </a:rPr>
                <a:t>	What is the law of Habeas Corpus?</a:t>
              </a:r>
            </a:p>
            <a:p>
              <a:pPr marL="228600" indent="-228600">
                <a:lnSpc>
                  <a:spcPct val="150000"/>
                </a:lnSpc>
              </a:pPr>
              <a:r>
                <a:rPr lang="en-US" sz="1100" dirty="0">
                  <a:latin typeface="Palatino Linotype" pitchFamily="18" charset="0"/>
                </a:rPr>
                <a:t>	</a:t>
              </a:r>
              <a:r>
                <a:rPr lang="en-US" sz="1100" dirty="0" smtClean="0">
                  <a:latin typeface="Palatino Linotype" pitchFamily="18" charset="0"/>
                </a:rPr>
                <a:t>_______________________________________ _______________________________________ </a:t>
              </a:r>
            </a:p>
            <a:p>
              <a:pPr marL="228600" indent="-228600"/>
              <a:r>
                <a:rPr lang="en-US" sz="1100" dirty="0" smtClean="0">
                  <a:latin typeface="Palatino Linotype" pitchFamily="18" charset="0"/>
                </a:rPr>
                <a:t>	What is Parliament?</a:t>
              </a:r>
            </a:p>
            <a:p>
              <a:pPr marL="228600" indent="-228600">
                <a:lnSpc>
                  <a:spcPct val="150000"/>
                </a:lnSpc>
              </a:pPr>
              <a:r>
                <a:rPr lang="en-US" sz="1100" dirty="0">
                  <a:latin typeface="Palatino Linotype" pitchFamily="18" charset="0"/>
                </a:rPr>
                <a:t>	</a:t>
              </a:r>
              <a:r>
                <a:rPr lang="en-US" sz="1100" dirty="0" smtClean="0">
                  <a:latin typeface="Palatino Linotype" pitchFamily="18" charset="0"/>
                </a:rPr>
                <a:t>_______________________________________ _______________________________________</a:t>
              </a:r>
            </a:p>
            <a:p>
              <a:pPr marL="228600" indent="-228600"/>
              <a:r>
                <a:rPr lang="en-US" sz="1100" dirty="0" smtClean="0">
                  <a:latin typeface="Palatino Linotype" pitchFamily="18" charset="0"/>
                </a:rPr>
                <a:t>	The </a:t>
              </a:r>
              <a:r>
                <a:rPr lang="en-US" sz="1100" dirty="0" smtClean="0">
                  <a:latin typeface="Palatino Linotype" pitchFamily="18" charset="0"/>
                </a:rPr>
                <a:t>Magna </a:t>
              </a:r>
              <a:r>
                <a:rPr lang="en-US" sz="1100" dirty="0" err="1" smtClean="0">
                  <a:latin typeface="Palatino Linotype" pitchFamily="18" charset="0"/>
                </a:rPr>
                <a:t>Carta</a:t>
              </a:r>
              <a:r>
                <a:rPr lang="en-US" sz="1100" dirty="0" smtClean="0">
                  <a:latin typeface="Palatino Linotype" pitchFamily="18" charset="0"/>
                </a:rPr>
                <a:t> said that everyone has the right to a fair trial. What does that mean?</a:t>
              </a:r>
              <a:endParaRPr lang="en-US" sz="1100" dirty="0" smtClean="0">
                <a:latin typeface="Palatino Linotype" pitchFamily="18" charset="0"/>
              </a:endParaRPr>
            </a:p>
            <a:p>
              <a:pPr marL="228600" indent="-228600">
                <a:lnSpc>
                  <a:spcPct val="150000"/>
                </a:lnSpc>
              </a:pPr>
              <a:r>
                <a:rPr lang="en-US" sz="1100" dirty="0">
                  <a:latin typeface="Palatino Linotype" pitchFamily="18" charset="0"/>
                </a:rPr>
                <a:t>	</a:t>
              </a:r>
              <a:r>
                <a:rPr lang="en-US" sz="1100" dirty="0" smtClean="0">
                  <a:latin typeface="Palatino Linotype" pitchFamily="18" charset="0"/>
                </a:rPr>
                <a:t>_______________________________________ ________________________________________According to the Magna </a:t>
              </a:r>
              <a:r>
                <a:rPr lang="en-US" sz="1100" dirty="0" err="1" smtClean="0">
                  <a:latin typeface="Palatino Linotype" pitchFamily="18" charset="0"/>
                </a:rPr>
                <a:t>Carta</a:t>
              </a:r>
              <a:r>
                <a:rPr lang="en-US" sz="1100" dirty="0" smtClean="0">
                  <a:latin typeface="Palatino Linotype" pitchFamily="18" charset="0"/>
                </a:rPr>
                <a:t>, who had to follo</a:t>
              </a:r>
              <a:r>
                <a:rPr lang="en-US" sz="1100" dirty="0" smtClean="0">
                  <a:latin typeface="Palatino Linotype" pitchFamily="18" charset="0"/>
                </a:rPr>
                <a:t>w the laws? </a:t>
              </a:r>
              <a:r>
                <a:rPr lang="en-US" sz="1100" dirty="0" smtClean="0">
                  <a:latin typeface="Palatino Linotype" pitchFamily="18" charset="0"/>
                </a:rPr>
                <a:t>________________________________________</a:t>
              </a:r>
            </a:p>
            <a:p>
              <a:pPr marL="228600" indent="-228600"/>
              <a:endParaRPr lang="en-US" sz="1100" dirty="0" smtClean="0">
                <a:latin typeface="Palatino Linotype" pitchFamily="18" charset="0"/>
              </a:endParaRPr>
            </a:p>
            <a:p>
              <a:endParaRPr lang="en-US" sz="1100" dirty="0" smtClean="0">
                <a:latin typeface="Palatino Linotype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 rot="10800000">
            <a:off x="3276600" y="-60067"/>
            <a:ext cx="3581400" cy="4416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The Bubonic Plague</a:t>
            </a:r>
          </a:p>
          <a:p>
            <a:r>
              <a:rPr lang="en-US" sz="1200" b="1" dirty="0" smtClean="0">
                <a:latin typeface="Palatino Linotype" pitchFamily="18" charset="0"/>
              </a:rPr>
              <a:t>(10) True or False</a:t>
            </a:r>
            <a:endParaRPr lang="en-US" sz="1200" b="1" dirty="0" smtClean="0">
              <a:latin typeface="Palatino Linotype" pitchFamily="18" charset="0"/>
            </a:endParaRPr>
          </a:p>
          <a:p>
            <a:r>
              <a:rPr lang="en-US" sz="1200" dirty="0" smtClean="0">
                <a:latin typeface="Palatino Linotype" pitchFamily="18" charset="0"/>
              </a:rPr>
              <a:t>The population of Europe decreased by more </a:t>
            </a:r>
            <a:r>
              <a:rPr lang="en-US" sz="1200" dirty="0" smtClean="0">
                <a:latin typeface="Palatino Linotype" pitchFamily="18" charset="0"/>
              </a:rPr>
              <a:t>millions of people because of the Bubonic Plague</a:t>
            </a:r>
            <a:r>
              <a:rPr lang="en-US" sz="1200" dirty="0" smtClean="0">
                <a:latin typeface="Palatino Linotype" pitchFamily="18" charset="0"/>
              </a:rPr>
              <a:t>_______</a:t>
            </a:r>
          </a:p>
          <a:p>
            <a:pPr marL="228600" indent="-228600">
              <a:buAutoNum type="arabicParenBoth" startAt="11"/>
            </a:pPr>
            <a:r>
              <a:rPr lang="en-US" sz="1200" b="1" dirty="0" smtClean="0">
                <a:latin typeface="Palatino Linotype" pitchFamily="18" charset="0"/>
              </a:rPr>
              <a:t>What was the </a:t>
            </a:r>
            <a:r>
              <a:rPr lang="en-US" sz="1200" b="1" dirty="0" smtClean="0">
                <a:latin typeface="Palatino Linotype" pitchFamily="18" charset="0"/>
              </a:rPr>
              <a:t>Bubonic Plague and what caused it?</a:t>
            </a:r>
            <a:r>
              <a:rPr lang="en-US" sz="1200" dirty="0" smtClean="0">
                <a:latin typeface="Palatino Linotype" pitchFamily="18" charset="0"/>
              </a:rPr>
              <a:t>. ___________________________________ </a:t>
            </a:r>
          </a:p>
          <a:p>
            <a:pPr marL="228600" indent="-228600">
              <a:lnSpc>
                <a:spcPct val="150000"/>
              </a:lnSpc>
              <a:buAutoNum type="arabicParenBoth" startAt="11"/>
            </a:pPr>
            <a:r>
              <a:rPr lang="en-US" sz="1200" dirty="0" smtClean="0">
                <a:latin typeface="Palatino Linotype" pitchFamily="18" charset="0"/>
              </a:rPr>
              <a:t>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Both" startAt="11"/>
            </a:pPr>
            <a:endParaRPr lang="en-US" sz="1200" dirty="0" smtClean="0">
              <a:latin typeface="Palatino Linotype" pitchFamily="18" charset="0"/>
            </a:endParaRPr>
          </a:p>
          <a:p>
            <a:r>
              <a:rPr lang="en-US" sz="1200" b="1" dirty="0" smtClean="0">
                <a:latin typeface="Palatino Linotype" pitchFamily="18" charset="0"/>
              </a:rPr>
              <a:t>(12)</a:t>
            </a:r>
            <a:r>
              <a:rPr lang="en-US" sz="1200" b="1" dirty="0" smtClean="0">
                <a:latin typeface="Palatino Linotype" pitchFamily="18" charset="0"/>
              </a:rPr>
              <a:t> The Bubonic Plague killed many workers. </a:t>
            </a:r>
            <a:r>
              <a:rPr lang="en-US" sz="1200" b="1" dirty="0" smtClean="0">
                <a:latin typeface="Palatino Linotype" pitchFamily="18" charset="0"/>
              </a:rPr>
              <a:t>What did this mean that  fort he workers who were left? </a:t>
            </a:r>
            <a:r>
              <a:rPr lang="en-US" sz="1200" dirty="0" smtClean="0">
                <a:latin typeface="Palatino Linotype" pitchFamily="18" charset="0"/>
              </a:rPr>
              <a:t>(what did they do</a:t>
            </a:r>
            <a:r>
              <a:rPr lang="en-US" sz="1200" b="1" dirty="0" smtClean="0">
                <a:latin typeface="Palatino Linotype" pitchFamily="18" charset="0"/>
              </a:rPr>
              <a:t>?</a:t>
            </a:r>
            <a:r>
              <a:rPr lang="en-US" sz="1200" dirty="0" smtClean="0">
                <a:latin typeface="Palatino Linotype" pitchFamily="18" charset="0"/>
              </a:rPr>
              <a:t>______________________________________ ___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 smtClean="0">
                <a:latin typeface="Palatino Linotype" pitchFamily="18" charset="0"/>
              </a:rPr>
              <a:t>       _____________________________________</a:t>
            </a:r>
            <a:endParaRPr lang="en-US" sz="1200" dirty="0" smtClean="0">
              <a:latin typeface="Palatino Linotype" pitchFamily="18" charset="0"/>
            </a:endParaRPr>
          </a:p>
          <a:p>
            <a:endParaRPr lang="en-US" sz="1200" b="1" dirty="0" smtClean="0">
              <a:latin typeface="Palatino Linotype" pitchFamily="18" charset="0"/>
            </a:endParaRPr>
          </a:p>
          <a:p>
            <a:r>
              <a:rPr lang="en-US" sz="1200" b="1" dirty="0" smtClean="0">
                <a:latin typeface="Palatino Linotype" pitchFamily="18" charset="0"/>
              </a:rPr>
              <a:t>(</a:t>
            </a:r>
            <a:r>
              <a:rPr lang="en-US" sz="1200" b="1" dirty="0" smtClean="0">
                <a:latin typeface="Palatino Linotype" pitchFamily="18" charset="0"/>
              </a:rPr>
              <a:t>13)</a:t>
            </a:r>
            <a:r>
              <a:rPr lang="en-US" sz="1200" b="1" dirty="0" smtClean="0">
                <a:latin typeface="Palatino Linotype" pitchFamily="18" charset="0"/>
              </a:rPr>
              <a:t> What happened in the towns as a result of the plague? Why did this happen, do </a:t>
            </a:r>
            <a:r>
              <a:rPr lang="en-US" sz="1200" b="1" smtClean="0">
                <a:latin typeface="Palatino Linotype" pitchFamily="18" charset="0"/>
              </a:rPr>
              <a:t>you think? </a:t>
            </a:r>
            <a:endParaRPr lang="en-US" sz="1200" b="1" dirty="0" smtClean="0">
              <a:latin typeface="Palatino Linotype" pitchFamily="18" charset="0"/>
            </a:endParaRPr>
          </a:p>
          <a:p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 smtClean="0">
                <a:latin typeface="Palatino Linotype" pitchFamily="18" charset="0"/>
              </a:rPr>
              <a:t>       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 smtClean="0">
                <a:latin typeface="Palatino Linotype" pitchFamily="18" charset="0"/>
              </a:rPr>
              <a:t>       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 smtClean="0">
                <a:latin typeface="Palatino Linotype" pitchFamily="18" charset="0"/>
              </a:rPr>
              <a:t>       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Palatino Linotype" pitchFamily="18" charset="0"/>
              </a:rPr>
              <a:t> </a:t>
            </a:r>
            <a:r>
              <a:rPr lang="en-US" sz="1200" dirty="0" smtClean="0">
                <a:latin typeface="Palatino Linotype" pitchFamily="18" charset="0"/>
              </a:rPr>
              <a:t>      </a:t>
            </a:r>
            <a:r>
              <a:rPr lang="en-US" sz="1200" dirty="0" smtClean="0">
                <a:latin typeface="Palatino Linotype" pitchFamily="18" charset="0"/>
              </a:rPr>
              <a:t> </a:t>
            </a:r>
            <a:endParaRPr lang="en-US" dirty="0">
              <a:latin typeface="Algerian" pitchFamily="8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 rot="10800000">
            <a:off x="304800" y="762000"/>
            <a:ext cx="2743994" cy="1143794"/>
            <a:chOff x="228600" y="914400"/>
            <a:chExt cx="2743994" cy="1143794"/>
          </a:xfrm>
        </p:grpSpPr>
        <p:sp>
          <p:nvSpPr>
            <p:cNvPr id="12" name="Isosceles Triangle 11"/>
            <p:cNvSpPr/>
            <p:nvPr/>
          </p:nvSpPr>
          <p:spPr>
            <a:xfrm>
              <a:off x="228600" y="914400"/>
              <a:ext cx="1066800" cy="1143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09600" y="1219200"/>
              <a:ext cx="2286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1"/>
            </p:cNvCxnSpPr>
            <p:nvPr/>
          </p:nvCxnSpPr>
          <p:spPr>
            <a:xfrm rot="10800000" flipH="1" flipV="1">
              <a:off x="495300" y="1485900"/>
              <a:ext cx="2476500" cy="38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81000" y="1752600"/>
              <a:ext cx="2590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2" idx="2"/>
            </p:cNvCxnSpPr>
            <p:nvPr/>
          </p:nvCxnSpPr>
          <p:spPr>
            <a:xfrm rot="16200000" flipH="1">
              <a:off x="1600200" y="685800"/>
              <a:ext cx="794" cy="27439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 rot="10800000">
            <a:off x="-304800" y="228600"/>
            <a:ext cx="365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Choose 1 person and describe their position with </a:t>
            </a:r>
          </a:p>
          <a:p>
            <a:r>
              <a:rPr lang="en-US" sz="1200" dirty="0" smtClean="0"/>
              <a:t>detail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10800000">
            <a:off x="304800" y="41910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Feudalism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460</Words>
  <Application>Microsoft Macintosh PowerPoint</Application>
  <PresentationFormat>On-screen Show (4:3)</PresentationFormat>
  <Paragraphs>85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</dc:creator>
  <cp:lastModifiedBy>Meaghan  Stern</cp:lastModifiedBy>
  <cp:revision>14</cp:revision>
  <dcterms:created xsi:type="dcterms:W3CDTF">2011-10-18T18:58:35Z</dcterms:created>
  <dcterms:modified xsi:type="dcterms:W3CDTF">2011-10-18T23:52:25Z</dcterms:modified>
</cp:coreProperties>
</file>