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3"/>
  </p:notesMasterIdLst>
  <p:sldIdLst>
    <p:sldId id="282" r:id="rId2"/>
    <p:sldId id="283" r:id="rId3"/>
    <p:sldId id="284" r:id="rId4"/>
    <p:sldId id="289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2" r:id="rId19"/>
    <p:sldId id="303" r:id="rId20"/>
    <p:sldId id="304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C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A702168-B104-A04F-9B8F-4C7CFE9B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903C-FBC9-1A46-B57F-6AF38DE80D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5854A-18F2-7643-A5A5-79674E1D8D55}" type="slidenum">
              <a:rPr lang="en-US"/>
              <a:pPr/>
              <a:t>20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136EE-E85D-E84C-9762-54A923D2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801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9CACC-191C-4C41-96A9-A541AE0F5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5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9FDD-59EB-5549-8F3D-5C23143AF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63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F60DE-21EF-404E-B067-10D4B7D2A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1083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219A-B082-EE48-9E24-3A6606B89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30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0416-668D-8442-87FE-A8087A9EB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266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1427-2CFE-7E48-A45E-3C326A08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549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4317-8AE5-9A49-B63F-AC5976A94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15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FE2DD-CECF-824D-8DF6-39AACF94B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63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EA69-1052-F54B-8BA8-BCE4E1071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0751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1DD6-713F-BA4E-86AE-9A56BABA3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47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B58D-7B1C-F44D-856E-B36040949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712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AAA0-E882-B347-B5EC-F84ED03DE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3978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9811C0-BFB9-E640-8059-4C8FE495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xmlns:p14="http://schemas.microsoft.com/office/powerpoint/2010/main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i="1" dirty="0" smtClean="0">
                <a:solidFill>
                  <a:srgbClr val="FFFFFF"/>
                </a:solidFill>
              </a:rPr>
              <a:t>Have out your homework so you can also get a stamp there, too.</a:t>
            </a: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9688"/>
            <a:ext cx="8229600" cy="35464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would you live in a place with large fields and a good amount of rain?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-How would you get your food?</a:t>
            </a:r>
          </a:p>
          <a:p>
            <a:pPr>
              <a:buNone/>
            </a:pPr>
            <a:r>
              <a:rPr lang="en-US" sz="2400" dirty="0" smtClean="0"/>
              <a:t>-How would you make money?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91" y="255588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95716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Eurasia: </a:t>
            </a:r>
            <a:r>
              <a:rPr lang="en-US" dirty="0" smtClean="0"/>
              <a:t>the landmass that includes Europe and Asia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80" y="3288616"/>
            <a:ext cx="5527036" cy="28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16343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45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Peninsula: </a:t>
            </a:r>
            <a:r>
              <a:rPr lang="en-US" dirty="0" smtClean="0"/>
              <a:t>land surrounded on 3 sides by water (Example: ____________)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Plains: </a:t>
            </a:r>
            <a:r>
              <a:rPr lang="en-US" dirty="0" smtClean="0"/>
              <a:t>large grassy  areas that are good for farming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02" y="2175219"/>
            <a:ext cx="2401068" cy="1930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373" y="5080835"/>
            <a:ext cx="2133117" cy="14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2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does a </a:t>
            </a:r>
            <a:r>
              <a:rPr lang="en-US" b="1" dirty="0" smtClean="0"/>
              <a:t>peninsula</a:t>
            </a:r>
            <a:r>
              <a:rPr lang="en-US" dirty="0" smtClean="0"/>
              <a:t> affect life of the people who live there?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4" y="2996874"/>
            <a:ext cx="2401068" cy="1930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16" y="3296957"/>
            <a:ext cx="2491999" cy="18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25854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952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dirty="0" smtClean="0"/>
              <a:t>How did </a:t>
            </a:r>
            <a:r>
              <a:rPr lang="en-US" sz="6000" dirty="0" smtClean="0"/>
              <a:t>Geography </a:t>
            </a:r>
            <a:r>
              <a:rPr lang="en-US" sz="4800" dirty="0" smtClean="0"/>
              <a:t>affect life in </a:t>
            </a:r>
            <a:r>
              <a:rPr lang="en-US" sz="6000" dirty="0" smtClean="0">
                <a:solidFill>
                  <a:srgbClr val="008000"/>
                </a:solidFill>
              </a:rPr>
              <a:t>Northern</a:t>
            </a:r>
            <a:r>
              <a:rPr lang="en-US" sz="6000" dirty="0" smtClean="0"/>
              <a:t> </a:t>
            </a:r>
            <a:r>
              <a:rPr lang="en-US" sz="4800" dirty="0" smtClean="0"/>
              <a:t>and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660066"/>
                </a:solidFill>
              </a:rPr>
              <a:t>Southern</a:t>
            </a:r>
            <a:r>
              <a:rPr lang="en-US" sz="6000" dirty="0" smtClean="0"/>
              <a:t> Europe?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24" y="274638"/>
            <a:ext cx="2130825" cy="23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99890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83200"/>
          <a:ext cx="8229600" cy="51208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467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would YOU live?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language</a:t>
                      </a:r>
                      <a:endParaRPr lang="en-US" dirty="0"/>
                    </a:p>
                  </a:txBody>
                  <a:tcPr/>
                </a:tc>
              </a:tr>
              <a:tr h="2026993"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47044"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74825" y="1380574"/>
            <a:ext cx="15599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/>
                <a:cs typeface="Bell MT"/>
              </a:rPr>
              <a:t>Because</a:t>
            </a:r>
            <a:r>
              <a:rPr lang="en-US" baseline="0" dirty="0" smtClean="0">
                <a:latin typeface="Bell MT"/>
                <a:cs typeface="Bell MT"/>
              </a:rPr>
              <a:t> people lived near </a:t>
            </a:r>
            <a:r>
              <a:rPr lang="en-US" b="1" baseline="0" dirty="0" smtClean="0">
                <a:latin typeface="Bell MT"/>
                <a:cs typeface="Bell MT"/>
              </a:rPr>
              <a:t>plains, </a:t>
            </a:r>
            <a:r>
              <a:rPr lang="en-US" b="0" baseline="0" dirty="0" smtClean="0">
                <a:latin typeface="Bell MT"/>
                <a:cs typeface="Bell MT"/>
              </a:rPr>
              <a:t>they farmed a variety of crops. </a:t>
            </a:r>
            <a:endParaRPr lang="en-US" dirty="0">
              <a:latin typeface="Bell MT"/>
              <a:cs typeface="Bell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4825" y="3617103"/>
            <a:ext cx="18119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/>
                <a:cs typeface="Bell MT"/>
              </a:rPr>
              <a:t>Because people lived near the water, they became great</a:t>
            </a:r>
            <a:r>
              <a:rPr lang="en-US" baseline="0" dirty="0" smtClean="0">
                <a:latin typeface="Bell MT"/>
                <a:cs typeface="Bell MT"/>
              </a:rPr>
              <a:t> </a:t>
            </a:r>
            <a:r>
              <a:rPr lang="en-US" b="1" baseline="0" dirty="0" smtClean="0">
                <a:latin typeface="Bell MT"/>
                <a:cs typeface="Bell MT"/>
              </a:rPr>
              <a:t>seafarers</a:t>
            </a:r>
            <a:r>
              <a:rPr lang="en-US" baseline="0" dirty="0" smtClean="0">
                <a:latin typeface="Bell MT"/>
                <a:cs typeface="Bell MT"/>
              </a:rPr>
              <a:t> and </a:t>
            </a:r>
            <a:r>
              <a:rPr lang="en-US" b="1" baseline="0" dirty="0" smtClean="0">
                <a:latin typeface="Bell MT"/>
                <a:cs typeface="Bell MT"/>
              </a:rPr>
              <a:t>traders</a:t>
            </a:r>
            <a:r>
              <a:rPr lang="en-US" baseline="0" dirty="0" smtClean="0">
                <a:latin typeface="Bell MT"/>
                <a:cs typeface="Bell MT"/>
              </a:rPr>
              <a:t>.</a:t>
            </a:r>
            <a:endParaRPr lang="en-US" dirty="0">
              <a:latin typeface="Bell MT"/>
              <a:cs typeface="Bell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60" y="1380574"/>
            <a:ext cx="1947042" cy="1565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60" y="3666486"/>
            <a:ext cx="2133117" cy="14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47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r>
              <a:rPr lang="en-US" dirty="0" smtClean="0"/>
              <a:t>Seafarers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04899"/>
            <a:ext cx="4770993" cy="3174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104899"/>
            <a:ext cx="3124200" cy="260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0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34751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5828"/>
            <a:ext cx="8229600" cy="137033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Most cities are located near___________...Why?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338190" cy="3338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96" y="1879623"/>
            <a:ext cx="4711904" cy="26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1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9" y="274638"/>
            <a:ext cx="3313838" cy="1824820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457200" y="2400083"/>
            <a:ext cx="3003479" cy="4077808"/>
          </a:xfrm>
          <a:prstGeom prst="rightArrowCallout">
            <a:avLst>
              <a:gd name="adj1" fmla="val 26552"/>
              <a:gd name="adj2" fmla="val 25000"/>
              <a:gd name="adj3" fmla="val 25000"/>
              <a:gd name="adj4" fmla="val 719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After</a:t>
            </a:r>
            <a:r>
              <a:rPr lang="en-US" dirty="0" smtClean="0">
                <a:solidFill>
                  <a:srgbClr val="000000"/>
                </a:solidFill>
              </a:rPr>
              <a:t> the fall of the Roman Empire there was  a </a:t>
            </a:r>
            <a:r>
              <a:rPr lang="en-US" b="1" u="sng" dirty="0" smtClean="0">
                <a:solidFill>
                  <a:srgbClr val="000000"/>
                </a:solidFill>
              </a:rPr>
              <a:t>lack</a:t>
            </a:r>
            <a:r>
              <a:rPr lang="en-US" dirty="0" smtClean="0">
                <a:solidFill>
                  <a:srgbClr val="000000"/>
                </a:solidFill>
              </a:rPr>
              <a:t> of central </a:t>
            </a:r>
            <a:r>
              <a:rPr lang="en-US" b="1" u="sng" dirty="0" smtClean="0">
                <a:solidFill>
                  <a:srgbClr val="000000"/>
                </a:solidFill>
              </a:rPr>
              <a:t>government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Europe was </a:t>
            </a:r>
            <a:r>
              <a:rPr lang="en-US" b="1" u="sng" dirty="0" smtClean="0">
                <a:solidFill>
                  <a:srgbClr val="000000"/>
                </a:solidFill>
              </a:rPr>
              <a:t>divided</a:t>
            </a:r>
            <a:r>
              <a:rPr lang="en-US" dirty="0" smtClean="0">
                <a:solidFill>
                  <a:srgbClr val="000000"/>
                </a:solidFill>
              </a:rPr>
              <a:t> into small </a:t>
            </a:r>
            <a:r>
              <a:rPr lang="en-US" b="1" u="sng" dirty="0" smtClean="0">
                <a:solidFill>
                  <a:srgbClr val="000000"/>
                </a:solidFill>
              </a:rPr>
              <a:t>kingdoms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3460679" y="2400083"/>
            <a:ext cx="2913030" cy="4264222"/>
          </a:xfrm>
          <a:prstGeom prst="rightArrowCallout">
            <a:avLst>
              <a:gd name="adj1" fmla="val 30898"/>
              <a:gd name="adj2" fmla="val 26264"/>
              <a:gd name="adj3" fmla="val 22050"/>
              <a:gd name="adj4" fmla="val 678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Warlords</a:t>
            </a:r>
            <a:r>
              <a:rPr lang="en-US" dirty="0" smtClean="0">
                <a:solidFill>
                  <a:srgbClr val="000000"/>
                </a:solidFill>
              </a:rPr>
              <a:t> controlled these kingdoms, </a:t>
            </a:r>
            <a:r>
              <a:rPr lang="en-US" b="1" u="sng" dirty="0" smtClean="0">
                <a:solidFill>
                  <a:srgbClr val="000000"/>
                </a:solidFill>
              </a:rPr>
              <a:t>fighting</a:t>
            </a:r>
            <a:r>
              <a:rPr lang="en-US" dirty="0" smtClean="0">
                <a:solidFill>
                  <a:srgbClr val="000000"/>
                </a:solidFill>
              </a:rPr>
              <a:t> amongst each other for land and </a:t>
            </a:r>
            <a:r>
              <a:rPr lang="en-US" b="1" u="sng" dirty="0" smtClean="0">
                <a:solidFill>
                  <a:srgbClr val="000000"/>
                </a:solidFill>
              </a:rPr>
              <a:t>power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317" y="270658"/>
            <a:ext cx="2438400" cy="1828800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6373709" y="2248620"/>
            <a:ext cx="2770291" cy="441568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Feudalism</a:t>
            </a:r>
            <a:r>
              <a:rPr lang="en-US" dirty="0" smtClean="0">
                <a:solidFill>
                  <a:schemeClr val="tx1"/>
                </a:solidFill>
              </a:rPr>
              <a:t> was created as a way to</a:t>
            </a:r>
            <a:r>
              <a:rPr lang="en-US" b="1" u="sng" dirty="0" smtClean="0">
                <a:solidFill>
                  <a:schemeClr val="tx1"/>
                </a:solidFill>
              </a:rPr>
              <a:t> organize </a:t>
            </a:r>
            <a:r>
              <a:rPr lang="en-US" dirty="0" smtClean="0">
                <a:solidFill>
                  <a:schemeClr val="tx1"/>
                </a:solidFill>
              </a:rPr>
              <a:t>the different kingdoms.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Everyone in the </a:t>
            </a:r>
            <a:r>
              <a:rPr lang="en-US" b="1" u="sng" dirty="0" smtClean="0">
                <a:solidFill>
                  <a:schemeClr val="tx1"/>
                </a:solidFill>
              </a:rPr>
              <a:t>kingdom</a:t>
            </a:r>
            <a:r>
              <a:rPr lang="en-US" dirty="0" smtClean="0">
                <a:solidFill>
                  <a:schemeClr val="tx1"/>
                </a:solidFill>
              </a:rPr>
              <a:t> had a </a:t>
            </a:r>
            <a:r>
              <a:rPr lang="en-US" b="1" u="sng" dirty="0" smtClean="0">
                <a:solidFill>
                  <a:schemeClr val="tx1"/>
                </a:solidFill>
              </a:rPr>
              <a:t>role</a:t>
            </a:r>
            <a:r>
              <a:rPr lang="en-US" dirty="0" smtClean="0">
                <a:solidFill>
                  <a:schemeClr val="tx1"/>
                </a:solidFill>
              </a:rPr>
              <a:t>, or job, and everyone was </a:t>
            </a:r>
            <a:r>
              <a:rPr lang="en-US" b="1" u="sng" dirty="0" smtClean="0">
                <a:solidFill>
                  <a:schemeClr val="tx1"/>
                </a:solidFill>
              </a:rPr>
              <a:t>loyal </a:t>
            </a:r>
            <a:r>
              <a:rPr lang="en-US" dirty="0" smtClean="0">
                <a:solidFill>
                  <a:schemeClr val="tx1"/>
                </a:solidFill>
              </a:rPr>
              <a:t>to their position.  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716" y="533183"/>
            <a:ext cx="3097283" cy="13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57560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Feudalism was an organizational system for land and people.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During feudal times, each person had a role to perform that helped society function.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People were bound to be loyal and honor their duty and their superiors.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0"/>
            <a:ext cx="4356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5825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Do Now: 10 minutes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Announcements: 3 minutes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Unit </a:t>
            </a:r>
            <a:r>
              <a:rPr lang="en-US" dirty="0" smtClean="0">
                <a:cs typeface="+mn-cs"/>
              </a:rPr>
              <a:t>2 Introduction: </a:t>
            </a:r>
            <a:r>
              <a:rPr lang="en-US" dirty="0" smtClean="0">
                <a:cs typeface="+mn-cs"/>
              </a:rPr>
              <a:t>5 minutes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Medieval Europe: 30 minutes</a:t>
            </a:r>
            <a:endParaRPr lang="en-US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Wrap up: 2 minutes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2"/>
                </a:solidFill>
                <a:latin typeface="Calisto MT" charset="0"/>
              </a:rPr>
              <a:t>Feudalism:</a:t>
            </a:r>
            <a:r>
              <a:rPr lang="en-US"/>
              <a:t> </a:t>
            </a:r>
            <a:br>
              <a:rPr lang="en-US"/>
            </a:br>
            <a:r>
              <a:rPr lang="en-US" sz="3200">
                <a:solidFill>
                  <a:schemeClr val="tx1"/>
                </a:solidFill>
                <a:latin typeface="Times New Roman" charset="0"/>
              </a:rPr>
              <a:t>A system of political organization in which everyone had a specific role or job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066800" y="2667000"/>
            <a:ext cx="4800600" cy="396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819400" y="3657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209800" y="4648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600200" y="5867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038600" y="66294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6400800" y="2057400"/>
          <a:ext cx="1704975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1271019" imgH="1335027" progId="Word.Document.8">
                  <p:embed/>
                </p:oleObj>
              </mc:Choice>
              <mc:Fallback>
                <p:oleObj name="Document" r:id="rId4" imgW="1271019" imgH="13350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057400"/>
                        <a:ext cx="1704975" cy="17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953000"/>
            <a:ext cx="9858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1663"/>
            <a:ext cx="17526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733800"/>
            <a:ext cx="13049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89128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How did the peninsulas of southern Europe affect the way people lived?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a. People on the peninsulas raised goats and sheep.</a:t>
            </a:r>
          </a:p>
          <a:p>
            <a:pPr>
              <a:buNone/>
            </a:pPr>
            <a:r>
              <a:rPr lang="en-US" dirty="0" err="1" smtClean="0"/>
              <a:t>b</a:t>
            </a:r>
            <a:r>
              <a:rPr lang="en-US" dirty="0" smtClean="0"/>
              <a:t>. People on the peninsulas grew grapes and olives.</a:t>
            </a:r>
          </a:p>
          <a:p>
            <a:pPr>
              <a:buNone/>
            </a:pPr>
            <a:r>
              <a:rPr lang="en-US" dirty="0" err="1" smtClean="0"/>
              <a:t>c</a:t>
            </a:r>
            <a:r>
              <a:rPr lang="en-US" dirty="0" smtClean="0"/>
              <a:t>. People on the peninsulas became great seafarers and traders.</a:t>
            </a:r>
          </a:p>
          <a:p>
            <a:pPr>
              <a:buNone/>
            </a:pPr>
            <a:r>
              <a:rPr lang="en-US" dirty="0" err="1" smtClean="0"/>
              <a:t>d</a:t>
            </a:r>
            <a:r>
              <a:rPr lang="en-US" dirty="0" smtClean="0"/>
              <a:t>. People on the peninsulas became farmers.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902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Unit 1 Assessment corrections due today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2: Medieval Europe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let’s begin…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4248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0062" cy="548805"/>
          </a:xfrm>
        </p:spPr>
        <p:txBody>
          <a:bodyPr>
            <a:normAutofit fontScale="90000"/>
          </a:bodyPr>
          <a:lstStyle/>
          <a:p>
            <a:r>
              <a:rPr lang="en-US" sz="3111" dirty="0" smtClean="0"/>
              <a:t>Rome was the strongest empire in the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4809"/>
            <a:ext cx="3657600" cy="222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823443"/>
            <a:ext cx="24765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127" y="823443"/>
            <a:ext cx="2032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4559300"/>
            <a:ext cx="3543300" cy="2298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346" y="3838433"/>
            <a:ext cx="696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Until Barbarians invaded and Rome collapsed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89818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Predict: </a:t>
            </a:r>
            <a:r>
              <a:rPr lang="en-US" sz="2667" dirty="0" smtClean="0"/>
              <a:t>What do you think happened in Western Europe AFTER the Fall of the Roman Empire?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0197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Reality: </a:t>
            </a:r>
            <a:r>
              <a:rPr lang="en-US" sz="3111" dirty="0" smtClean="0"/>
              <a:t>What happened in Western Europe after the fall of the Roman Empire? 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Turn to page 20.</a:t>
            </a:r>
          </a:p>
          <a:p>
            <a:pPr marL="514350" indent="-514350">
              <a:buAutoNum type="arabicPeriod"/>
            </a:pPr>
            <a:r>
              <a:rPr lang="en-US" dirty="0" smtClean="0"/>
              <a:t>Use the first paragraph to complete the reading notes </a:t>
            </a:r>
          </a:p>
          <a:p>
            <a:pPr marL="514350" indent="-514350">
              <a:buAutoNum type="arabicPeriod"/>
            </a:pPr>
            <a:r>
              <a:rPr lang="en-US" dirty="0" smtClean="0"/>
              <a:t>Think about: </a:t>
            </a:r>
          </a:p>
          <a:p>
            <a:pPr marL="914400" lvl="1" indent="-514350">
              <a:buAutoNum type="arabicPeriod"/>
            </a:pPr>
            <a:r>
              <a:rPr lang="en-US" b="1" dirty="0" smtClean="0">
                <a:solidFill>
                  <a:srgbClr val="000090"/>
                </a:solidFill>
              </a:rPr>
              <a:t>What happened after Rome fell? </a:t>
            </a:r>
          </a:p>
          <a:p>
            <a:pPr marL="914400" lvl="1" indent="-514350">
              <a:buAutoNum type="arabicPeriod"/>
            </a:pPr>
            <a:r>
              <a:rPr lang="en-US" b="1" dirty="0" smtClean="0">
                <a:solidFill>
                  <a:srgbClr val="000090"/>
                </a:solidFill>
              </a:rPr>
              <a:t>What was the political problem? </a:t>
            </a:r>
            <a:endParaRPr lang="en-US" dirty="0" smtClean="0">
              <a:solidFill>
                <a:srgbClr val="000090"/>
              </a:solidFill>
            </a:endParaRPr>
          </a:p>
          <a:p>
            <a:pPr marL="914400" lvl="1" indent="-514350">
              <a:buNone/>
            </a:pPr>
            <a:endParaRPr lang="en-US" b="1" dirty="0" smtClean="0">
              <a:solidFill>
                <a:srgbClr val="000090"/>
              </a:solidFill>
            </a:endParaRPr>
          </a:p>
          <a:p>
            <a:pPr marL="914400" lvl="1" indent="-51435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4. </a:t>
            </a:r>
            <a:r>
              <a:rPr lang="en-US" dirty="0" smtClean="0">
                <a:solidFill>
                  <a:srgbClr val="800000"/>
                </a:solidFill>
              </a:rPr>
              <a:t>Complete the “in your own words”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1534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Bell MT"/>
                <a:cs typeface="Bell MT"/>
              </a:rPr>
              <a:t>After Rome declined, Europe was divided into kingdoms that were often at war. </a:t>
            </a:r>
          </a:p>
          <a:p>
            <a:r>
              <a:rPr lang="en-US" sz="2800" dirty="0" smtClean="0">
                <a:latin typeface="Bell MT"/>
                <a:cs typeface="Bell MT"/>
              </a:rPr>
              <a:t>Western Europe was in chaos, because there was not a system of government.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1" y="2082634"/>
            <a:ext cx="8671972" cy="47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65605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9538"/>
            <a:ext cx="8229600" cy="34766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would you live in a place surrounded by water? </a:t>
            </a:r>
          </a:p>
          <a:p>
            <a:pPr>
              <a:buNone/>
            </a:pPr>
            <a:r>
              <a:rPr lang="en-US" sz="2400" dirty="0" smtClean="0"/>
              <a:t>-How would you get your food? </a:t>
            </a:r>
          </a:p>
          <a:p>
            <a:pPr>
              <a:buNone/>
            </a:pPr>
            <a:r>
              <a:rPr lang="en-US" sz="2400" dirty="0" smtClean="0"/>
              <a:t>-How would you contact other people?</a:t>
            </a:r>
          </a:p>
          <a:p>
            <a:pPr>
              <a:buNone/>
            </a:pPr>
            <a:r>
              <a:rPr lang="en-US" sz="2400" dirty="0" smtClean="0"/>
              <a:t>-How would you make money?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221" y="18573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3350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WH Lessons">
  <a:themeElements>
    <a:clrScheme name="Textured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ed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 Lessons.potx</Template>
  <TotalTime>7617</TotalTime>
  <Words>525</Words>
  <Application>Microsoft Macintosh PowerPoint</Application>
  <PresentationFormat>On-screen Show (4:3)</PresentationFormat>
  <Paragraphs>87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WH Lessons</vt:lpstr>
      <vt:lpstr>Microsoft Word 97 - 2004 Document</vt:lpstr>
      <vt:lpstr>Do Now</vt:lpstr>
      <vt:lpstr>Agenda</vt:lpstr>
      <vt:lpstr>Announcements</vt:lpstr>
      <vt:lpstr>unit 2: Medieval Europe</vt:lpstr>
      <vt:lpstr>Rome was the strongest empire in the world</vt:lpstr>
      <vt:lpstr>Predict: What do you think happened in Western Europe AFTER the Fall of the Roman Empire?</vt:lpstr>
      <vt:lpstr>Reality: What happened in Western Europe after the fall of the Roman Empire? </vt:lpstr>
      <vt:lpstr>PowerPoint Presentation</vt:lpstr>
      <vt:lpstr>PowerPoint Presentation</vt:lpstr>
      <vt:lpstr>PowerPoint Presentation</vt:lpstr>
      <vt:lpstr>Vocabulary:</vt:lpstr>
      <vt:lpstr>PowerPoint Presentation</vt:lpstr>
      <vt:lpstr>Check your Understanding:</vt:lpstr>
      <vt:lpstr>PowerPoint Presentation</vt:lpstr>
      <vt:lpstr>PowerPoint Presentation</vt:lpstr>
      <vt:lpstr>Seafarers</vt:lpstr>
      <vt:lpstr>European Cities</vt:lpstr>
      <vt:lpstr>PowerPoint Presentation</vt:lpstr>
      <vt:lpstr>PowerPoint Presentation</vt:lpstr>
      <vt:lpstr>Feudalism:  A system of political organization in which everyone had a specific role or job</vt:lpstr>
      <vt:lpstr>PowerPoint Presentation</vt:lpstr>
    </vt:vector>
  </TitlesOfParts>
  <Company>NCUSD203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malbiniak</dc:creator>
  <cp:lastModifiedBy>Kelsey Nelson</cp:lastModifiedBy>
  <cp:revision>38</cp:revision>
  <dcterms:created xsi:type="dcterms:W3CDTF">2006-12-11T15:31:19Z</dcterms:created>
  <dcterms:modified xsi:type="dcterms:W3CDTF">2012-09-27T13:15:35Z</dcterms:modified>
</cp:coreProperties>
</file>